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1" r:id="rId3"/>
    <p:sldId id="272" r:id="rId4"/>
    <p:sldId id="257" r:id="rId5"/>
    <p:sldId id="258" r:id="rId6"/>
    <p:sldId id="259" r:id="rId7"/>
    <p:sldId id="260" r:id="rId8"/>
    <p:sldId id="262" r:id="rId9"/>
    <p:sldId id="27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6F4C41AB-1CA5-4D1B-AA0D-D8C5C0C2A484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140A92B0-297A-4B4B-B7F9-90CA2577B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C41AB-1CA5-4D1B-AA0D-D8C5C0C2A484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92B0-297A-4B4B-B7F9-90CA2577B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C41AB-1CA5-4D1B-AA0D-D8C5C0C2A484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92B0-297A-4B4B-B7F9-90CA2577B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C41AB-1CA5-4D1B-AA0D-D8C5C0C2A484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92B0-297A-4B4B-B7F9-90CA2577B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C41AB-1CA5-4D1B-AA0D-D8C5C0C2A484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92B0-297A-4B4B-B7F9-90CA2577B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C41AB-1CA5-4D1B-AA0D-D8C5C0C2A484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92B0-297A-4B4B-B7F9-90CA2577BA5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C41AB-1CA5-4D1B-AA0D-D8C5C0C2A484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92B0-297A-4B4B-B7F9-90CA2577BA5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C41AB-1CA5-4D1B-AA0D-D8C5C0C2A484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92B0-297A-4B4B-B7F9-90CA2577B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C41AB-1CA5-4D1B-AA0D-D8C5C0C2A484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92B0-297A-4B4B-B7F9-90CA2577B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6F4C41AB-1CA5-4D1B-AA0D-D8C5C0C2A484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140A92B0-297A-4B4B-B7F9-90CA2577B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6F4C41AB-1CA5-4D1B-AA0D-D8C5C0C2A484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140A92B0-297A-4B4B-B7F9-90CA2577BA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F4C41AB-1CA5-4D1B-AA0D-D8C5C0C2A484}" type="datetimeFigureOut">
              <a:rPr lang="ru-RU" smtClean="0"/>
              <a:t>30.10.2021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40A92B0-297A-4B4B-B7F9-90CA2577BA5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urok.1sept.ru/articles/57924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988840"/>
            <a:ext cx="5723468" cy="182809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«Тепло родного дома» </a:t>
            </a:r>
            <a:r>
              <a:rPr lang="ru-RU" sz="3600" dirty="0">
                <a:solidFill>
                  <a:schemeClr val="bg2">
                    <a:lumMod val="50000"/>
                  </a:schemeClr>
                </a:solidFill>
              </a:rPr>
              <a:t>(по  рассказам </a:t>
            </a:r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В.Н. Крупина </a:t>
            </a:r>
            <a:r>
              <a:rPr lang="ru-RU" sz="3600" dirty="0">
                <a:solidFill>
                  <a:schemeClr val="bg2">
                    <a:lumMod val="50000"/>
                  </a:schemeClr>
                </a:solidFill>
              </a:rPr>
              <a:t>«Отцовское поле», «Верба», «На печке»)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365104"/>
            <a:ext cx="6264696" cy="1080120"/>
          </a:xfrm>
        </p:spPr>
        <p:txBody>
          <a:bodyPr>
            <a:noAutofit/>
          </a:bodyPr>
          <a:lstStyle/>
          <a:p>
            <a:r>
              <a:rPr lang="ru-RU" sz="1400" dirty="0"/>
              <a:t>Урок в 6 </a:t>
            </a:r>
            <a:r>
              <a:rPr lang="ru-RU" sz="1400" dirty="0" smtClean="0"/>
              <a:t>классе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smtClean="0"/>
              <a:t>Слободина </a:t>
            </a:r>
            <a:r>
              <a:rPr lang="ru-RU" sz="1400" dirty="0"/>
              <a:t>Наталья Ивановна, учитель русского языка и литературы</a:t>
            </a:r>
          </a:p>
          <a:p>
            <a:r>
              <a:rPr lang="ru-RU" sz="1400" dirty="0"/>
              <a:t>КОГОБУ СШ пгт </a:t>
            </a:r>
            <a:r>
              <a:rPr lang="ru-RU" sz="1400" dirty="0" smtClean="0"/>
              <a:t>Опарино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8477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4269065" cy="5203706"/>
          </a:xfrm>
        </p:spPr>
        <p:txBody>
          <a:bodyPr>
            <a:noAutofit/>
          </a:bodyPr>
          <a:lstStyle/>
          <a:p>
            <a:r>
              <a:rPr lang="ru-RU" sz="2200" b="1" dirty="0">
                <a:solidFill>
                  <a:schemeClr val="bg2">
                    <a:lumMod val="50000"/>
                  </a:schemeClr>
                </a:solidFill>
              </a:rPr>
              <a:t>Владимир Николаевич</a:t>
            </a:r>
            <a:r>
              <a:rPr lang="ru-RU" sz="2200" b="1" dirty="0" smtClean="0">
                <a:solidFill>
                  <a:schemeClr val="bg2">
                    <a:lumMod val="50000"/>
                  </a:schemeClr>
                </a:solidFill>
              </a:rPr>
              <a:t> Крупин</a:t>
            </a:r>
            <a: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  <a:t>( род. в 1941 г.) </a:t>
            </a:r>
            <a:b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  <a:t>много </a:t>
            </a:r>
            <a:r>
              <a:rPr lang="ru-RU" sz="2200" dirty="0">
                <a:solidFill>
                  <a:schemeClr val="bg2">
                    <a:lumMod val="50000"/>
                  </a:schemeClr>
                </a:solidFill>
              </a:rPr>
              <a:t>лет живет в Москве. </a:t>
            </a:r>
            <a: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  <a:t>А </a:t>
            </a:r>
            <a:r>
              <a:rPr lang="ru-RU" sz="2200" dirty="0">
                <a:solidFill>
                  <a:schemeClr val="bg2">
                    <a:lumMod val="50000"/>
                  </a:schemeClr>
                </a:solidFill>
              </a:rPr>
              <a:t>родился </a:t>
            </a:r>
            <a: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  <a:t>в </a:t>
            </a:r>
            <a:r>
              <a:rPr lang="ru-RU" sz="2200" dirty="0">
                <a:solidFill>
                  <a:schemeClr val="bg2">
                    <a:lumMod val="50000"/>
                  </a:schemeClr>
                </a:solidFill>
              </a:rPr>
              <a:t>солнечный воскресный день первой военной осени 7 сентября 1941 года в селе Кильмезь,сейчас это один из районных центров </a:t>
            </a:r>
            <a: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  <a:t>Кировской области. </a:t>
            </a:r>
            <a:b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bg2">
                    <a:lumMod val="50000"/>
                  </a:schemeClr>
                </a:solidFill>
              </a:rPr>
              <a:t>Он </a:t>
            </a:r>
            <a:r>
              <a:rPr lang="ru-RU" sz="2200" dirty="0">
                <a:solidFill>
                  <a:schemeClr val="bg2">
                    <a:lumMod val="50000"/>
                  </a:schemeClr>
                </a:solidFill>
              </a:rPr>
              <a:t>пишет рассказы, повести как для взрослых, так и для детей. </a:t>
            </a:r>
            <a:br>
              <a:rPr lang="ru-RU" sz="2200" dirty="0">
                <a:solidFill>
                  <a:schemeClr val="bg2">
                    <a:lumMod val="50000"/>
                  </a:schemeClr>
                </a:solidFill>
              </a:rPr>
            </a:br>
            <a:endParaRPr lang="ru-RU" sz="22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772816"/>
            <a:ext cx="2509732" cy="360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108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1121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«Отцовское 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поле», «Верба», «На печке»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556792"/>
            <a:ext cx="6196405" cy="416627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ru-RU" b="1" dirty="0" smtClean="0"/>
              <a:t>  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Как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вы думаете, о чём пойдёт речь в этих произведениях?  Какая тема их объединяет? </a:t>
            </a:r>
            <a:br>
              <a:rPr lang="ru-RU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- 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Герой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повести 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- 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Ваня, которому нет и 6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лет. Почему  нам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шестиклассникам,  интересно это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произведение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?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- Согласны ли вы, что воспоминания детства как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путеводные маячки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(ориентиры) светят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всю жизнь, а те основы, которые человек получил в детстве, обычно сохраняются у него в дальнейшем, определяют его будущее?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796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6965245" cy="1202485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bg2">
                    <a:lumMod val="50000"/>
                  </a:schemeClr>
                </a:solidFill>
              </a:rPr>
              <a:t>Наша цель 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800" dirty="0">
                <a:solidFill>
                  <a:schemeClr val="bg2">
                    <a:lumMod val="50000"/>
                  </a:schemeClr>
                </a:solidFill>
              </a:rPr>
              <a:t>-  узнать, 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какие  путеводные маячки  получил мальчик на родной земле, в родном доме.</a:t>
            </a:r>
            <a:r>
              <a:rPr lang="ru-RU" sz="28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800" dirty="0">
                <a:solidFill>
                  <a:schemeClr val="bg2">
                    <a:lumMod val="50000"/>
                  </a:schemeClr>
                </a:solidFill>
              </a:rPr>
            </a:b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132856"/>
            <a:ext cx="6196405" cy="3603812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1 группа . Рассказ  «На печке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»</a:t>
            </a:r>
          </a:p>
          <a:p>
            <a:pPr marL="0" indent="0">
              <a:buNone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1. За что  Ваня любит печку?</a:t>
            </a:r>
            <a:br>
              <a:rPr lang="ru-RU" dirty="0">
                <a:solidFill>
                  <a:schemeClr val="bg2">
                    <a:lumMod val="50000"/>
                  </a:schemeClr>
                </a:solidFill>
              </a:rPr>
            </a:b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Для чего ещё служит печь в деревенском доме?</a:t>
            </a:r>
            <a:br>
              <a:rPr lang="ru-RU" dirty="0">
                <a:solidFill>
                  <a:schemeClr val="bg2">
                    <a:lumMod val="50000"/>
                  </a:schemeClr>
                </a:solidFill>
              </a:rPr>
            </a:b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Какие вечера автор называет счастливыми? Почему?</a:t>
            </a:r>
          </a:p>
          <a:p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4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Согласны ли вы с дедушкой, который возмущается, что соседи сломали печку, перешли на паровое отопление?  </a:t>
            </a:r>
            <a:br>
              <a:rPr lang="ru-RU" dirty="0">
                <a:solidFill>
                  <a:schemeClr val="bg2">
                    <a:lumMod val="50000"/>
                  </a:schemeClr>
                </a:solidFill>
              </a:rPr>
            </a:b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5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Какую мысль о родине дарит нам автор?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https://a.d-cd.net/91b50f5s-192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737" y="4941168"/>
            <a:ext cx="2304255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919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052736"/>
            <a:ext cx="6696744" cy="3603812"/>
          </a:xfrm>
        </p:spPr>
        <p:txBody>
          <a:bodyPr>
            <a:noAutofit/>
          </a:bodyPr>
          <a:lstStyle/>
          <a:p>
            <a:r>
              <a:rPr lang="ru-RU" sz="1700" b="1" dirty="0">
                <a:solidFill>
                  <a:schemeClr val="bg2">
                    <a:lumMod val="50000"/>
                  </a:schemeClr>
                </a:solidFill>
              </a:rPr>
              <a:t>2 группа.  Рассказ «Верба» </a:t>
            </a:r>
            <a:endParaRPr lang="ru-RU" sz="17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ru-RU" sz="17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700" dirty="0" smtClean="0">
                <a:solidFill>
                  <a:schemeClr val="bg2">
                    <a:lumMod val="50000"/>
                  </a:schemeClr>
                </a:solidFill>
              </a:rPr>
              <a:t>1.Ваня </a:t>
            </a:r>
            <a:r>
              <a:rPr lang="ru-RU" sz="1700" dirty="0">
                <a:solidFill>
                  <a:schemeClr val="bg2">
                    <a:lumMod val="50000"/>
                  </a:schemeClr>
                </a:solidFill>
              </a:rPr>
              <a:t>не мог привыкнуть, что вербу называют </a:t>
            </a:r>
            <a:r>
              <a:rPr lang="ru-RU" sz="1700" dirty="0" smtClean="0">
                <a:solidFill>
                  <a:schemeClr val="bg2">
                    <a:lumMod val="50000"/>
                  </a:schemeClr>
                </a:solidFill>
              </a:rPr>
              <a:t>по-разному. Слышали </a:t>
            </a:r>
            <a:r>
              <a:rPr lang="ru-RU" sz="1700" dirty="0">
                <a:solidFill>
                  <a:schemeClr val="bg2">
                    <a:lumMod val="50000"/>
                  </a:schemeClr>
                </a:solidFill>
              </a:rPr>
              <a:t>ли вы названия вербы, приведённые в </a:t>
            </a:r>
            <a:r>
              <a:rPr lang="ru-RU" sz="1700" dirty="0" smtClean="0">
                <a:solidFill>
                  <a:schemeClr val="bg2">
                    <a:lumMod val="50000"/>
                  </a:schemeClr>
                </a:solidFill>
              </a:rPr>
              <a:t>рассказе?</a:t>
            </a:r>
          </a:p>
          <a:p>
            <a:pPr marL="0" indent="0">
              <a:spcBef>
                <a:spcPts val="0"/>
              </a:spcBef>
              <a:buNone/>
            </a:pPr>
            <a:endParaRPr lang="ru-RU" sz="17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700" dirty="0" smtClean="0">
                <a:solidFill>
                  <a:schemeClr val="bg2">
                    <a:lumMod val="50000"/>
                  </a:schemeClr>
                </a:solidFill>
              </a:rPr>
              <a:t>2.Почему </a:t>
            </a:r>
            <a:r>
              <a:rPr lang="ru-RU" sz="1700" dirty="0">
                <a:solidFill>
                  <a:schemeClr val="bg2">
                    <a:lumMod val="50000"/>
                  </a:schemeClr>
                </a:solidFill>
              </a:rPr>
              <a:t>мальчишки «наламывают полные руки» вербы  и «тащат домой»?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7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17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700" dirty="0">
                <a:solidFill>
                  <a:schemeClr val="bg2">
                    <a:lumMod val="50000"/>
                  </a:schemeClr>
                </a:solidFill>
              </a:rPr>
              <a:t>3. Чем ещё занимаются мальчишки в деревне весной</a:t>
            </a:r>
            <a:r>
              <a:rPr lang="ru-RU" sz="1700" dirty="0" smtClean="0">
                <a:solidFill>
                  <a:schemeClr val="bg2">
                    <a:lumMod val="50000"/>
                  </a:schemeClr>
                </a:solidFill>
              </a:rPr>
              <a:t>?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7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17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700" dirty="0" smtClean="0">
                <a:solidFill>
                  <a:schemeClr val="bg2">
                    <a:lumMod val="50000"/>
                  </a:schemeClr>
                </a:solidFill>
              </a:rPr>
              <a:t>4</a:t>
            </a:r>
            <a:r>
              <a:rPr lang="ru-RU" sz="1700" dirty="0">
                <a:solidFill>
                  <a:schemeClr val="bg2">
                    <a:lumMod val="50000"/>
                  </a:schemeClr>
                </a:solidFill>
              </a:rPr>
              <a:t>. Какое народное слово использует автор для названия сосновых зародышей?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7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17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700" dirty="0">
                <a:solidFill>
                  <a:schemeClr val="bg2">
                    <a:lumMod val="50000"/>
                  </a:schemeClr>
                </a:solidFill>
              </a:rPr>
              <a:t>5.С какими крестьянскими обычаями знакомит нас автор?</a:t>
            </a:r>
            <a:br>
              <a:rPr lang="ru-RU" sz="17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7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17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700" dirty="0">
                <a:solidFill>
                  <a:schemeClr val="bg2">
                    <a:lumMod val="50000"/>
                  </a:schemeClr>
                </a:solidFill>
              </a:rPr>
              <a:t>6.В чём смысл древней забавы, когда мальчишки в  шутку стегали (били) друг друга вееточками вербы</a:t>
            </a:r>
            <a:r>
              <a:rPr lang="ru-RU" sz="1700" dirty="0" smtClean="0">
                <a:solidFill>
                  <a:schemeClr val="bg2">
                    <a:lumMod val="50000"/>
                  </a:schemeClr>
                </a:solidFill>
              </a:rPr>
              <a:t>?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7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17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700" dirty="0" smtClean="0">
                <a:solidFill>
                  <a:schemeClr val="bg2">
                    <a:lumMod val="50000"/>
                  </a:schemeClr>
                </a:solidFill>
              </a:rPr>
              <a:t>7</a:t>
            </a:r>
            <a:r>
              <a:rPr lang="ru-RU" sz="1700" dirty="0">
                <a:solidFill>
                  <a:schemeClr val="bg2">
                    <a:lumMod val="50000"/>
                  </a:schemeClr>
                </a:solidFill>
              </a:rPr>
              <a:t>. Какую мысль о родине дарит нам автор?</a:t>
            </a:r>
            <a:r>
              <a:rPr lang="ru-RU" sz="1700" dirty="0"/>
              <a:t/>
            </a:r>
            <a:br>
              <a:rPr lang="ru-RU" sz="1700" dirty="0"/>
            </a:br>
            <a:endParaRPr lang="ru-RU" sz="17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90" t="8857" r="20476" b="9048"/>
          <a:stretch/>
        </p:blipFill>
        <p:spPr bwMode="auto">
          <a:xfrm>
            <a:off x="7022070" y="2564904"/>
            <a:ext cx="1257216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595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509120"/>
            <a:ext cx="2451815" cy="1641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980728"/>
            <a:ext cx="6196405" cy="4896544"/>
          </a:xfrm>
        </p:spPr>
        <p:txBody>
          <a:bodyPr>
            <a:normAutofit fontScale="62500" lnSpcReduction="20000"/>
          </a:bodyPr>
          <a:lstStyle/>
          <a:p>
            <a:r>
              <a:rPr lang="ru-RU" sz="2700" b="1" dirty="0">
                <a:solidFill>
                  <a:schemeClr val="bg2">
                    <a:lumMod val="50000"/>
                  </a:schemeClr>
                </a:solidFill>
              </a:rPr>
              <a:t>3 группа. Рассказ «Отцовское поле</a:t>
            </a:r>
            <a:r>
              <a:rPr lang="ru-RU" sz="2700" b="1" dirty="0" smtClean="0">
                <a:solidFill>
                  <a:schemeClr val="bg2">
                    <a:lumMod val="50000"/>
                  </a:schemeClr>
                </a:solidFill>
              </a:rPr>
              <a:t>»</a:t>
            </a:r>
          </a:p>
          <a:p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700" dirty="0">
                <a:solidFill>
                  <a:schemeClr val="bg2">
                    <a:lumMod val="50000"/>
                  </a:schemeClr>
                </a:solidFill>
              </a:rPr>
              <a:t>1.Объясните смысл названия рассказа</a:t>
            </a:r>
            <a:r>
              <a:rPr lang="ru-RU" sz="2700" dirty="0" smtClean="0">
                <a:solidFill>
                  <a:schemeClr val="bg2">
                    <a:lumMod val="50000"/>
                  </a:schemeClr>
                </a:solidFill>
              </a:rPr>
              <a:t>?</a:t>
            </a:r>
          </a:p>
          <a:p>
            <a:pPr marL="0" indent="0">
              <a:buNone/>
            </a:pPr>
            <a:r>
              <a:rPr lang="ru-RU" sz="27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7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700" dirty="0">
                <a:solidFill>
                  <a:schemeClr val="bg2">
                    <a:lumMod val="50000"/>
                  </a:schemeClr>
                </a:solidFill>
              </a:rPr>
              <a:t>2. Какие детали говорят о том, что Ваня многое знает о работе комбайнёра?</a:t>
            </a:r>
            <a:br>
              <a:rPr lang="ru-RU" sz="27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7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7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700" dirty="0">
                <a:solidFill>
                  <a:schemeClr val="bg2">
                    <a:lumMod val="50000"/>
                  </a:schemeClr>
                </a:solidFill>
              </a:rPr>
              <a:t>3. Какое поручение получил </a:t>
            </a:r>
            <a:r>
              <a:rPr lang="ru-RU" sz="2700" dirty="0" smtClean="0">
                <a:solidFill>
                  <a:schemeClr val="bg2">
                    <a:lumMod val="50000"/>
                  </a:schemeClr>
                </a:solidFill>
              </a:rPr>
              <a:t>герой </a:t>
            </a:r>
            <a:r>
              <a:rPr lang="ru-RU" sz="2700" dirty="0">
                <a:solidFill>
                  <a:schemeClr val="bg2">
                    <a:lumMod val="50000"/>
                  </a:schemeClr>
                </a:solidFill>
              </a:rPr>
              <a:t>и как с ним справился</a:t>
            </a:r>
            <a:r>
              <a:rPr lang="ru-RU" sz="2700" dirty="0" smtClean="0">
                <a:solidFill>
                  <a:schemeClr val="bg2">
                    <a:lumMod val="50000"/>
                  </a:schemeClr>
                </a:solidFill>
              </a:rPr>
              <a:t>?</a:t>
            </a:r>
          </a:p>
          <a:p>
            <a:pPr marL="0" indent="0">
              <a:buNone/>
            </a:pPr>
            <a:r>
              <a:rPr lang="ru-RU" sz="27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7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bg2">
                    <a:lumMod val="50000"/>
                  </a:schemeClr>
                </a:solidFill>
              </a:rPr>
              <a:t>4</a:t>
            </a:r>
            <a:r>
              <a:rPr lang="ru-RU" sz="2700" dirty="0">
                <a:solidFill>
                  <a:schemeClr val="bg2">
                    <a:lumMod val="50000"/>
                  </a:schemeClr>
                </a:solidFill>
              </a:rPr>
              <a:t>. Какие эпитеты использует автор при описании отцовского поля?</a:t>
            </a:r>
            <a:br>
              <a:rPr lang="ru-RU" sz="27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7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7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700" dirty="0">
                <a:solidFill>
                  <a:schemeClr val="bg2">
                    <a:lumMod val="50000"/>
                  </a:schemeClr>
                </a:solidFill>
              </a:rPr>
              <a:t>5. Зачем колосья, собранные ребятами, обмолотили отдельно?</a:t>
            </a:r>
            <a:br>
              <a:rPr lang="ru-RU" sz="2700" dirty="0">
                <a:solidFill>
                  <a:schemeClr val="bg2">
                    <a:lumMod val="50000"/>
                  </a:schemeClr>
                </a:solidFill>
              </a:rPr>
            </a:br>
            <a:endParaRPr lang="ru-RU" sz="27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700" dirty="0" smtClean="0">
                <a:solidFill>
                  <a:schemeClr val="bg2">
                    <a:lumMod val="50000"/>
                  </a:schemeClr>
                </a:solidFill>
              </a:rPr>
              <a:t>6.Охарактеризуйте </a:t>
            </a:r>
            <a:r>
              <a:rPr lang="ru-RU" sz="2700" dirty="0">
                <a:solidFill>
                  <a:schemeClr val="bg2">
                    <a:lumMod val="50000"/>
                  </a:schemeClr>
                </a:solidFill>
              </a:rPr>
              <a:t>главного героя</a:t>
            </a:r>
            <a:r>
              <a:rPr lang="ru-RU" sz="2700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ru-RU" sz="27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700" dirty="0">
                <a:solidFill>
                  <a:schemeClr val="bg2">
                    <a:lumMod val="50000"/>
                  </a:schemeClr>
                </a:solidFill>
              </a:rPr>
              <a:t>7. Какую мысль о родине дарит нам автор?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bg2">
                    <a:lumMod val="50000"/>
                  </a:schemeClr>
                </a:solidFill>
              </a:rPr>
            </a:b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07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052736"/>
            <a:ext cx="7128792" cy="1202485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chemeClr val="bg2">
                    <a:lumMod val="50000"/>
                  </a:schemeClr>
                </a:solidFill>
              </a:rPr>
              <a:t>Какие же  путеводные маячки  получил </a:t>
            </a:r>
            <a:r>
              <a:rPr lang="ru-RU" sz="3100" b="1" dirty="0" smtClean="0">
                <a:solidFill>
                  <a:schemeClr val="bg2">
                    <a:lumMod val="50000"/>
                  </a:schemeClr>
                </a:solidFill>
              </a:rPr>
              <a:t>мальчик, а </a:t>
            </a:r>
            <a:r>
              <a:rPr lang="ru-RU" sz="3100" b="1" dirty="0">
                <a:solidFill>
                  <a:schemeClr val="bg2">
                    <a:lumMod val="50000"/>
                  </a:schemeClr>
                </a:solidFill>
              </a:rPr>
              <a:t>вместе с ним и мы?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bg2">
                    <a:lumMod val="50000"/>
                  </a:schemeClr>
                </a:solidFill>
              </a:rPr>
            </a:b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772816"/>
            <a:ext cx="6196405" cy="3603812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Семья, дом, труд – главное в жизни человека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Жизнь в деревне наполнена трудом, уважением к старшим, любовью к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природе.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Не надо гнаться за суетным, необходимо уметь радоваться каждому дню своего пребывания на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земле,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видеть красоту родной природы.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Надо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обязательно делать что-то хорошее, нужное людям, живущим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рядом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Тепло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родного дома согревает человека всю жизнь.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Прислушаемся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к мудрым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советам</a:t>
            </a:r>
            <a:b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                             писателя!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268760"/>
            <a:ext cx="6196405" cy="4539916"/>
          </a:xfrm>
        </p:spPr>
        <p:txBody>
          <a:bodyPr>
            <a:normAutofit fontScale="92500" lnSpcReduction="10000"/>
          </a:bodyPr>
          <a:lstStyle/>
          <a:p>
            <a:pPr marL="0" indent="0" algn="r"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Родина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моя, милая моя, солнышко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               мое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незакатное! Сколько места в моей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жизни занимают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молитвы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мои, сны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и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воспоминания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о тебе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?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В.Н.Крупин  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             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Как вы думаете, каким вырастет Ваня?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Появилось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ли желание прочитать  другие рассказы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В.Н. Крупина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?</a:t>
            </a:r>
            <a:br>
              <a:rPr lang="ru-RU" dirty="0">
                <a:solidFill>
                  <a:schemeClr val="bg2">
                    <a:lumMod val="50000"/>
                  </a:schemeClr>
                </a:solidFill>
              </a:rPr>
            </a:b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Домашнее задание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Написать сочинение «Мои  путеводные  маячки»</a:t>
            </a:r>
          </a:p>
        </p:txBody>
      </p:sp>
    </p:spTree>
    <p:extLst>
      <p:ext uri="{BB962C8B-B14F-4D97-AF65-F5344CB8AC3E}">
        <p14:creationId xmlns:p14="http://schemas.microsoft.com/office/powerpoint/2010/main" val="233686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             Список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литературы</a:t>
            </a:r>
            <a:br>
              <a:rPr lang="ru-RU" dirty="0">
                <a:solidFill>
                  <a:schemeClr val="bg2">
                    <a:lumMod val="50000"/>
                  </a:schemeClr>
                </a:solidFill>
              </a:rPr>
            </a:b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1.Крупин В.Н. Вятское детство:Повести и рассказы.- Киров: Кировская областная типография, 1993. – 96 стр.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2. Энциклопедия земли Вятской.Том второй. – Киров, 1995.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 </a:t>
            </a:r>
            <a:r>
              <a:rPr lang="ru-RU" u="sng" dirty="0" smtClean="0">
                <a:solidFill>
                  <a:schemeClr val="bg2">
                    <a:lumMod val="50000"/>
                  </a:schemeClr>
                </a:solidFill>
                <a:hlinkClick r:id="rId2"/>
              </a:rPr>
              <a:t>https://urok.1sept.ru/articles/579248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943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230</TotalTime>
  <Words>217</Words>
  <Application>Microsoft Office PowerPoint</Application>
  <PresentationFormat>Экран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Кнопка</vt:lpstr>
      <vt:lpstr>«Тепло родного дома» (по  рассказам В.Н. Крупина «Отцовское поле», «Верба», «На печке») </vt:lpstr>
      <vt:lpstr>Владимир Николаевич Крупин ( род. в 1941 г.)  много лет живет в Москве.  А родился в солнечный воскресный день первой военной осени 7 сентября 1941 года в селе Кильмезь,сейчас это один из районных центров Кировской области.  Он пишет рассказы, повести как для взрослых, так и для детей.  </vt:lpstr>
      <vt:lpstr>«Отцовское поле», «Верба», «На печке»</vt:lpstr>
      <vt:lpstr>Наша цель  -  узнать, какие  путеводные маячки  получил мальчик на родной земле, в родном доме. </vt:lpstr>
      <vt:lpstr>Презентация PowerPoint</vt:lpstr>
      <vt:lpstr>Презентация PowerPoint</vt:lpstr>
      <vt:lpstr>Какие же  путеводные маячки  получил мальчик, а вместе с ним и мы? 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«Тепло родного дома» (по  рассказам В.Н. Крупина «Отцовское поле», «Верба», «На печке»)</dc:title>
  <dc:creator>Аня</dc:creator>
  <cp:lastModifiedBy>Аня</cp:lastModifiedBy>
  <cp:revision>23</cp:revision>
  <dcterms:created xsi:type="dcterms:W3CDTF">2021-10-23T21:21:17Z</dcterms:created>
  <dcterms:modified xsi:type="dcterms:W3CDTF">2021-10-30T10:41:47Z</dcterms:modified>
</cp:coreProperties>
</file>